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72" r:id="rId10"/>
    <p:sldId id="264" r:id="rId11"/>
    <p:sldId id="265" r:id="rId12"/>
    <p:sldId id="266" r:id="rId13"/>
    <p:sldId id="267" r:id="rId14"/>
    <p:sldId id="268" r:id="rId15"/>
    <p:sldId id="269" r:id="rId16"/>
    <p:sldId id="271" r:id="rId17"/>
    <p:sldId id="285" r:id="rId18"/>
    <p:sldId id="286" r:id="rId19"/>
    <p:sldId id="287" r:id="rId20"/>
    <p:sldId id="288" r:id="rId21"/>
    <p:sldId id="270" r:id="rId22"/>
    <p:sldId id="289"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62"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6B10EB9-B75E-40E0-B417-A1B40A7DB93E}" type="datetimeFigureOut">
              <a:rPr lang="en-US" smtClean="0"/>
              <a:pPr/>
              <a:t>20-May-19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7E7EF30-9B89-4E65-A5B3-4E2837DA77F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B10EB9-B75E-40E0-B417-A1B40A7DB93E}" type="datetimeFigureOut">
              <a:rPr lang="en-US" smtClean="0"/>
              <a:pPr/>
              <a:t>20-May-19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7EF30-9B89-4E65-A5B3-4E2837DA77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B10EB9-B75E-40E0-B417-A1B40A7DB93E}" type="datetimeFigureOut">
              <a:rPr lang="en-US" smtClean="0"/>
              <a:pPr/>
              <a:t>20-May-19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7EF30-9B89-4E65-A5B3-4E2837DA77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B10EB9-B75E-40E0-B417-A1B40A7DB93E}" type="datetimeFigureOut">
              <a:rPr lang="en-US" smtClean="0"/>
              <a:pPr/>
              <a:t>20-May-19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7EF30-9B89-4E65-A5B3-4E2837DA77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6B10EB9-B75E-40E0-B417-A1B40A7DB93E}" type="datetimeFigureOut">
              <a:rPr lang="en-US" smtClean="0"/>
              <a:pPr/>
              <a:t>20-May-19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E7EF30-9B89-4E65-A5B3-4E2837DA77F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B10EB9-B75E-40E0-B417-A1B40A7DB93E}" type="datetimeFigureOut">
              <a:rPr lang="en-US" smtClean="0"/>
              <a:pPr/>
              <a:t>20-May-19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E7EF30-9B89-4E65-A5B3-4E2837DA77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6B10EB9-B75E-40E0-B417-A1B40A7DB93E}" type="datetimeFigureOut">
              <a:rPr lang="en-US" smtClean="0"/>
              <a:pPr/>
              <a:t>20-May-19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E7EF30-9B89-4E65-A5B3-4E2837DA77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6B10EB9-B75E-40E0-B417-A1B40A7DB93E}" type="datetimeFigureOut">
              <a:rPr lang="en-US" smtClean="0"/>
              <a:pPr/>
              <a:t>20-May-19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E7EF30-9B89-4E65-A5B3-4E2837DA77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B10EB9-B75E-40E0-B417-A1B40A7DB93E}" type="datetimeFigureOut">
              <a:rPr lang="en-US" smtClean="0"/>
              <a:pPr/>
              <a:t>20-May-19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E7EF30-9B89-4E65-A5B3-4E2837DA77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6B10EB9-B75E-40E0-B417-A1B40A7DB93E}" type="datetimeFigureOut">
              <a:rPr lang="en-US" smtClean="0"/>
              <a:pPr/>
              <a:t>20-May-19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E7EF30-9B89-4E65-A5B3-4E2837DA77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6B10EB9-B75E-40E0-B417-A1B40A7DB93E}" type="datetimeFigureOut">
              <a:rPr lang="en-US" smtClean="0"/>
              <a:pPr/>
              <a:t>20-May-19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7E7EF30-9B89-4E65-A5B3-4E2837DA77F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6B10EB9-B75E-40E0-B417-A1B40A7DB93E}" type="datetimeFigureOut">
              <a:rPr lang="en-US" smtClean="0"/>
              <a:pPr/>
              <a:t>20-May-19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7E7EF30-9B89-4E65-A5B3-4E2837DA77F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447800"/>
          </a:xfrm>
        </p:spPr>
        <p:txBody>
          <a:bodyPr/>
          <a:lstStyle/>
          <a:p>
            <a:pPr algn="ctr"/>
            <a:r>
              <a:rPr lang="en-US" dirty="0" smtClean="0">
                <a:solidFill>
                  <a:srgbClr val="FFFF00"/>
                </a:solidFill>
              </a:rPr>
              <a:t>NUX  VOMICA</a:t>
            </a:r>
            <a:endParaRPr lang="en-US" dirty="0">
              <a:solidFill>
                <a:srgbClr val="FFFF00"/>
              </a:solidFill>
            </a:endParaRPr>
          </a:p>
        </p:txBody>
      </p:sp>
      <p:sp>
        <p:nvSpPr>
          <p:cNvPr id="3" name="Subtitle 2"/>
          <p:cNvSpPr>
            <a:spLocks noGrp="1"/>
          </p:cNvSpPr>
          <p:nvPr>
            <p:ph type="subTitle" idx="1"/>
          </p:nvPr>
        </p:nvSpPr>
        <p:spPr>
          <a:xfrm>
            <a:off x="533400" y="3810000"/>
            <a:ext cx="7854696" cy="2057400"/>
          </a:xfrm>
        </p:spPr>
        <p:txBody>
          <a:bodyPr/>
          <a:lstStyle/>
          <a:p>
            <a:endParaRPr lang="en-US" dirty="0" smtClean="0"/>
          </a:p>
          <a:p>
            <a:pPr algn="ctr"/>
            <a:r>
              <a:rPr lang="en-US" dirty="0" smtClean="0"/>
              <a:t>Prepared By </a:t>
            </a:r>
            <a:r>
              <a:rPr lang="en-US" dirty="0" err="1" smtClean="0"/>
              <a:t>Dr.SREEJA.S</a:t>
            </a:r>
            <a:endParaRPr lang="en-US" dirty="0" smtClean="0"/>
          </a:p>
          <a:p>
            <a:pPr algn="ctr"/>
            <a:r>
              <a:rPr lang="en-US" dirty="0" err="1" smtClean="0"/>
              <a:t>H.o.D</a:t>
            </a:r>
            <a:r>
              <a:rPr lang="en-US" dirty="0" smtClean="0"/>
              <a:t>, Dept of Homoeopathic Pharmacy</a:t>
            </a:r>
          </a:p>
          <a:p>
            <a:pPr algn="ct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NUX VOMICA FRUIT</a:t>
            </a:r>
            <a:endParaRPr lang="en-US" b="1" dirty="0"/>
          </a:p>
        </p:txBody>
      </p:sp>
      <p:pic>
        <p:nvPicPr>
          <p:cNvPr id="3074" name="Picture 2"/>
          <p:cNvPicPr>
            <a:picLocks noGrp="1" noChangeAspect="1" noChangeArrowheads="1"/>
          </p:cNvPicPr>
          <p:nvPr>
            <p:ph idx="1"/>
          </p:nvPr>
        </p:nvPicPr>
        <p:blipFill>
          <a:blip r:embed="rId2"/>
          <a:srcRect/>
          <a:stretch>
            <a:fillRect/>
          </a:stretch>
        </p:blipFill>
        <p:spPr bwMode="auto">
          <a:xfrm>
            <a:off x="1219200" y="1828800"/>
            <a:ext cx="6629399" cy="5029199"/>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effectLst>
                  <a:outerShdw blurRad="38100" dist="38100" dir="2700000" algn="tl">
                    <a:srgbClr val="000000">
                      <a:alpha val="43137"/>
                    </a:srgbClr>
                  </a:outerShdw>
                </a:effectLst>
              </a:rPr>
              <a:t>NUX VOMICA SEED</a:t>
            </a:r>
            <a:endParaRPr lang="en-US" b="1" dirty="0">
              <a:solidFill>
                <a:schemeClr val="tx1"/>
              </a:solidFill>
              <a:effectLst>
                <a:outerShdw blurRad="38100" dist="38100" dir="2700000" algn="tl">
                  <a:srgbClr val="000000">
                    <a:alpha val="43137"/>
                  </a:srgbClr>
                </a:outerShdw>
              </a:effectLst>
            </a:endParaRPr>
          </a:p>
        </p:txBody>
      </p:sp>
      <p:pic>
        <p:nvPicPr>
          <p:cNvPr id="4098" name="Picture 2"/>
          <p:cNvPicPr>
            <a:picLocks noGrp="1" noChangeAspect="1" noChangeArrowheads="1"/>
          </p:cNvPicPr>
          <p:nvPr>
            <p:ph idx="1"/>
          </p:nvPr>
        </p:nvPicPr>
        <p:blipFill>
          <a:blip r:embed="rId2"/>
          <a:srcRect/>
          <a:stretch>
            <a:fillRect/>
          </a:stretch>
        </p:blipFill>
        <p:spPr bwMode="auto">
          <a:xfrm>
            <a:off x="1295400" y="1981200"/>
            <a:ext cx="6629400" cy="45720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CHEMICAL CONSTITUENTS </a:t>
            </a:r>
            <a:endParaRPr lang="en-US" dirty="0"/>
          </a:p>
        </p:txBody>
      </p:sp>
      <p:sp>
        <p:nvSpPr>
          <p:cNvPr id="3" name="Content Placeholder 2"/>
          <p:cNvSpPr>
            <a:spLocks noGrp="1"/>
          </p:cNvSpPr>
          <p:nvPr>
            <p:ph idx="1"/>
          </p:nvPr>
        </p:nvSpPr>
        <p:spPr/>
        <p:txBody>
          <a:bodyPr/>
          <a:lstStyle/>
          <a:p>
            <a:r>
              <a:rPr lang="en-US" b="1" dirty="0" smtClean="0">
                <a:solidFill>
                  <a:srgbClr val="C00000"/>
                </a:solidFill>
              </a:rPr>
              <a:t>Strychnine and </a:t>
            </a:r>
            <a:r>
              <a:rPr lang="en-US" b="1" dirty="0" err="1" smtClean="0">
                <a:solidFill>
                  <a:srgbClr val="C00000"/>
                </a:solidFill>
              </a:rPr>
              <a:t>brucine</a:t>
            </a:r>
            <a:r>
              <a:rPr lang="en-US" b="1" dirty="0" smtClean="0">
                <a:solidFill>
                  <a:srgbClr val="C00000"/>
                </a:solidFill>
              </a:rPr>
              <a:t> </a:t>
            </a:r>
            <a:r>
              <a:rPr lang="en-US" b="1" dirty="0" smtClean="0"/>
              <a:t>are two most important and toxic alkaloids present in the seeds (0.4% and 0.6%, respectively). </a:t>
            </a:r>
          </a:p>
          <a:p>
            <a:r>
              <a:rPr lang="en-US" b="1" dirty="0" smtClean="0"/>
              <a:t>Other parts of tree have varying percentages of these two alkaloids— 1.7% and 2.8% in root bark, 0.3% and 0.4% in root-wood, 0.9% and 2.1% in stem-bark, 0.5% and 0.01% in stem-wood, and 0.2% and 0.5% in leaves, respectively.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Seeds  contain  Powerful  alkaloids   Strychnine and </a:t>
            </a:r>
            <a:r>
              <a:rPr lang="en-US" b="1" dirty="0" err="1" smtClean="0"/>
              <a:t>brucine</a:t>
            </a:r>
            <a:endParaRPr lang="en-US" b="1" dirty="0" smtClean="0"/>
          </a:p>
          <a:p>
            <a:r>
              <a:rPr lang="en-US" b="1" dirty="0" smtClean="0"/>
              <a:t>Strychnine occurs as </a:t>
            </a:r>
            <a:r>
              <a:rPr lang="en-US" b="1" dirty="0" err="1" smtClean="0"/>
              <a:t>colourless</a:t>
            </a:r>
            <a:r>
              <a:rPr lang="en-US" b="1" dirty="0" smtClean="0"/>
              <a:t>, </a:t>
            </a:r>
            <a:r>
              <a:rPr lang="en-US" b="1" dirty="0" err="1" smtClean="0"/>
              <a:t>odourless</a:t>
            </a:r>
            <a:r>
              <a:rPr lang="en-US" b="1" dirty="0" smtClean="0"/>
              <a:t>, rhombic   prisms, having an intensely bitter taste</a:t>
            </a:r>
          </a:p>
          <a:p>
            <a:r>
              <a:rPr lang="en-US" b="1" dirty="0" smtClean="0"/>
              <a:t>The bark contains only </a:t>
            </a:r>
            <a:r>
              <a:rPr lang="en-US" b="1" dirty="0" err="1" smtClean="0"/>
              <a:t>brucine</a:t>
            </a:r>
            <a:endParaRPr lang="en-US" b="1" dirty="0" smtClean="0"/>
          </a:p>
          <a:p>
            <a:r>
              <a:rPr lang="en-US" b="1" dirty="0" smtClean="0"/>
              <a:t>Fruit pulp ‐‐‐ low strychnine content</a:t>
            </a: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b="1" dirty="0" smtClean="0"/>
              <a:t>USES</a:t>
            </a:r>
            <a:endParaRPr lang="en-US" b="1" dirty="0"/>
          </a:p>
        </p:txBody>
      </p:sp>
      <p:sp>
        <p:nvSpPr>
          <p:cNvPr id="3" name="Content Placeholder 2"/>
          <p:cNvSpPr>
            <a:spLocks noGrp="1"/>
          </p:cNvSpPr>
          <p:nvPr>
            <p:ph idx="1"/>
          </p:nvPr>
        </p:nvSpPr>
        <p:spPr/>
        <p:txBody>
          <a:bodyPr>
            <a:normAutofit fontScale="92500" lnSpcReduction="20000"/>
          </a:bodyPr>
          <a:lstStyle/>
          <a:p>
            <a:pPr>
              <a:buNone/>
            </a:pPr>
            <a:endParaRPr lang="en-US" dirty="0" smtClean="0"/>
          </a:p>
          <a:p>
            <a:r>
              <a:rPr lang="en-US" b="1" dirty="0" smtClean="0"/>
              <a:t>• In Chinese herbal medicine, the seeds of strychnine</a:t>
            </a:r>
          </a:p>
          <a:p>
            <a:r>
              <a:rPr lang="en-US" b="1" dirty="0" smtClean="0"/>
              <a:t>are eaten to alleviate external pains.</a:t>
            </a:r>
          </a:p>
          <a:p>
            <a:r>
              <a:rPr lang="en-US" b="1" dirty="0" smtClean="0"/>
              <a:t>• Different types of tumors as well as allay paralysis</a:t>
            </a:r>
          </a:p>
          <a:p>
            <a:r>
              <a:rPr lang="en-US" b="1" dirty="0" smtClean="0"/>
              <a:t>such as Bell’s palsy or facial paralysis.</a:t>
            </a:r>
          </a:p>
          <a:p>
            <a:r>
              <a:rPr lang="en-US" b="1" dirty="0" smtClean="0"/>
              <a:t>• Useful herbal medicine</a:t>
            </a:r>
          </a:p>
          <a:p>
            <a:r>
              <a:rPr lang="en-US" b="1" dirty="0" smtClean="0"/>
              <a:t>• Ingredient of homeopathic medication and is</a:t>
            </a:r>
          </a:p>
          <a:p>
            <a:r>
              <a:rPr lang="en-US" b="1" dirty="0" smtClean="0"/>
              <a:t>particularly recommended for digestive problems,</a:t>
            </a:r>
          </a:p>
          <a:p>
            <a:r>
              <a:rPr lang="en-US" b="1" dirty="0" smtClean="0"/>
              <a:t>• As a respiratory stimulant</a:t>
            </a:r>
          </a:p>
          <a:p>
            <a:r>
              <a:rPr lang="en-US" b="1" dirty="0" smtClean="0"/>
              <a:t>• As a </a:t>
            </a:r>
            <a:r>
              <a:rPr lang="en-US" b="1" dirty="0" err="1" smtClean="0"/>
              <a:t>rodenticide</a:t>
            </a:r>
            <a:endParaRPr lang="en-US" b="1" dirty="0" smtClean="0"/>
          </a:p>
          <a:p>
            <a:r>
              <a:rPr lang="en-US" dirty="0" smtClean="0"/>
              <a:t>• </a:t>
            </a:r>
            <a:r>
              <a:rPr lang="en-US" b="1" dirty="0" smtClean="0"/>
              <a:t>For killing stray dogs, even wild animals</a:t>
            </a: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ABSORPTION AND EXCRETION</a:t>
            </a:r>
            <a:endParaRPr lang="en-US" dirty="0"/>
          </a:p>
        </p:txBody>
      </p:sp>
      <p:sp>
        <p:nvSpPr>
          <p:cNvPr id="3" name="Content Placeholder 2"/>
          <p:cNvSpPr>
            <a:spLocks noGrp="1"/>
          </p:cNvSpPr>
          <p:nvPr>
            <p:ph idx="1"/>
          </p:nvPr>
        </p:nvSpPr>
        <p:spPr/>
        <p:txBody>
          <a:bodyPr>
            <a:normAutofit/>
          </a:bodyPr>
          <a:lstStyle/>
          <a:p>
            <a:r>
              <a:rPr lang="en-US" b="1" dirty="0" smtClean="0"/>
              <a:t>All mucous  membrane</a:t>
            </a:r>
          </a:p>
          <a:p>
            <a:r>
              <a:rPr lang="en-US" b="1" dirty="0" smtClean="0"/>
              <a:t>Much is taken by liver, muscle to be either released again into blood stream </a:t>
            </a:r>
          </a:p>
          <a:p>
            <a:r>
              <a:rPr lang="en-US" b="1" dirty="0" smtClean="0"/>
              <a:t>This release produces convulsions on the 2nd or 3</a:t>
            </a:r>
            <a:r>
              <a:rPr lang="en-US" b="1" baseline="30000" dirty="0" smtClean="0"/>
              <a:t>rd</a:t>
            </a:r>
            <a:r>
              <a:rPr lang="en-US" b="1" dirty="0" smtClean="0"/>
              <a:t>  day</a:t>
            </a:r>
          </a:p>
          <a:p>
            <a:r>
              <a:rPr lang="en-US" b="1" dirty="0" smtClean="0"/>
              <a:t>80% is </a:t>
            </a:r>
            <a:r>
              <a:rPr lang="en-US" b="1" dirty="0" err="1" smtClean="0"/>
              <a:t>oxidised</a:t>
            </a:r>
            <a:r>
              <a:rPr lang="en-US" b="1" dirty="0" smtClean="0"/>
              <a:t> mainly in the liver</a:t>
            </a:r>
          </a:p>
          <a:p>
            <a:r>
              <a:rPr lang="en-US" b="1" dirty="0" smtClean="0"/>
              <a:t>Excreted slowly by the kidneys and traces in the bile, milk and saliva</a:t>
            </a:r>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SIGNS AND SYMPTOMS OF POISONING</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When crushed seeds are taken symptoms delayed for</a:t>
            </a:r>
          </a:p>
          <a:p>
            <a:pPr>
              <a:buNone/>
            </a:pPr>
            <a:r>
              <a:rPr lang="en-US" b="1" dirty="0" smtClean="0"/>
              <a:t>    1 hr</a:t>
            </a:r>
          </a:p>
          <a:p>
            <a:r>
              <a:rPr lang="en-US" b="1" dirty="0" smtClean="0"/>
              <a:t>If alkaloid taken symptoms appear immediately ( in 5‐</a:t>
            </a:r>
          </a:p>
          <a:p>
            <a:pPr>
              <a:buNone/>
            </a:pPr>
            <a:r>
              <a:rPr lang="en-US" b="1" dirty="0" smtClean="0"/>
              <a:t>    15 min)</a:t>
            </a:r>
          </a:p>
          <a:p>
            <a:r>
              <a:rPr lang="en-US" b="1" dirty="0" smtClean="0"/>
              <a:t>Bitter taste, sense of uneasiness and restlessness</a:t>
            </a:r>
          </a:p>
          <a:p>
            <a:pPr>
              <a:buNone/>
            </a:pPr>
            <a:r>
              <a:rPr lang="en-US" b="1" dirty="0" smtClean="0"/>
              <a:t>    and feeling of suffocation and fear, and difficulty in</a:t>
            </a:r>
          </a:p>
          <a:p>
            <a:pPr>
              <a:buNone/>
            </a:pPr>
            <a:r>
              <a:rPr lang="en-US" b="1" dirty="0" smtClean="0"/>
              <a:t>    swallowing occurs</a:t>
            </a:r>
          </a:p>
          <a:p>
            <a:r>
              <a:rPr lang="en-US" b="1" dirty="0" smtClean="0"/>
              <a:t>Convulsions are preceded by</a:t>
            </a:r>
          </a:p>
          <a:p>
            <a:r>
              <a:rPr lang="en-US" b="1" dirty="0" smtClean="0"/>
              <a:t>1) Increased acuity of perception</a:t>
            </a:r>
          </a:p>
          <a:p>
            <a:r>
              <a:rPr lang="en-US" b="1" dirty="0" smtClean="0"/>
              <a:t>2) Increased rigidity of muscles</a:t>
            </a:r>
          </a:p>
          <a:p>
            <a:r>
              <a:rPr lang="en-US" b="1" dirty="0" smtClean="0"/>
              <a:t>3) Muscle  twitching</a:t>
            </a:r>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334000"/>
          </a:xfrm>
        </p:spPr>
        <p:txBody>
          <a:bodyPr>
            <a:noAutofit/>
          </a:bodyPr>
          <a:lstStyle/>
          <a:p>
            <a:r>
              <a:rPr lang="en-US" b="1" dirty="0" smtClean="0"/>
              <a:t>Convulsions are produced due to direct action on the  reflex </a:t>
            </a:r>
            <a:r>
              <a:rPr lang="en-US" b="1" dirty="0" err="1" smtClean="0"/>
              <a:t>centres</a:t>
            </a:r>
            <a:r>
              <a:rPr lang="en-US" b="1" dirty="0" smtClean="0"/>
              <a:t> of the spinal cord, and affect all the muscles at a time</a:t>
            </a:r>
          </a:p>
          <a:p>
            <a:r>
              <a:rPr lang="en-US" b="1" dirty="0" smtClean="0"/>
              <a:t>First </a:t>
            </a:r>
            <a:r>
              <a:rPr lang="en-US" b="1" dirty="0" err="1" smtClean="0"/>
              <a:t>clonic</a:t>
            </a:r>
            <a:r>
              <a:rPr lang="en-US" b="1" dirty="0" smtClean="0"/>
              <a:t> then tonic</a:t>
            </a:r>
          </a:p>
          <a:p>
            <a:r>
              <a:rPr lang="en-US" b="1" dirty="0" smtClean="0"/>
              <a:t>During convulsions face is cyanosed and has anxious  look, eyes are staring, eyeballs prominent, pupils dilated</a:t>
            </a:r>
          </a:p>
          <a:p>
            <a:r>
              <a:rPr lang="en-US" b="1" dirty="0" err="1" smtClean="0"/>
              <a:t>Risus</a:t>
            </a:r>
            <a:r>
              <a:rPr lang="en-US" b="1" dirty="0" smtClean="0"/>
              <a:t> </a:t>
            </a:r>
            <a:r>
              <a:rPr lang="en-US" b="1" dirty="0" err="1" smtClean="0"/>
              <a:t>sardonicus</a:t>
            </a:r>
            <a:endParaRPr lang="en-US" b="1" dirty="0" smtClean="0"/>
          </a:p>
          <a:p>
            <a:r>
              <a:rPr lang="en-US" b="1" dirty="0" smtClean="0"/>
              <a:t>Mouth covered with froth, frequently blood stained</a:t>
            </a:r>
          </a:p>
          <a:p>
            <a:r>
              <a:rPr lang="en-US" b="1" dirty="0" smtClean="0"/>
              <a:t>Convulsion most marked in anti gravity muscles produces  OPISTHOTONUS</a:t>
            </a:r>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a:bodyPr>
          <a:lstStyle/>
          <a:p>
            <a:r>
              <a:rPr lang="en-US" b="1" dirty="0" smtClean="0"/>
              <a:t>Duration of convulsion‐ ½ to 2 min</a:t>
            </a:r>
          </a:p>
          <a:p>
            <a:r>
              <a:rPr lang="en-US" b="1" dirty="0" smtClean="0"/>
              <a:t>• In between the convulsion the muscles are completely  relaxed and the patient looks well though  somewhat exhausted and the breathing is resumed</a:t>
            </a:r>
          </a:p>
          <a:p>
            <a:r>
              <a:rPr lang="en-US" b="1" dirty="0" smtClean="0"/>
              <a:t>• Cyanosis lessens, cold perspirations covers the skin, dilated pupils may contract</a:t>
            </a:r>
          </a:p>
          <a:p>
            <a:r>
              <a:rPr lang="en-US" b="1" dirty="0" smtClean="0"/>
              <a:t>• After 5‐15 min, or on slightest impulse, e.g. a</a:t>
            </a:r>
          </a:p>
          <a:p>
            <a:pPr>
              <a:buNone/>
            </a:pPr>
            <a:r>
              <a:rPr lang="en-US" b="1" dirty="0" smtClean="0"/>
              <a:t>    sudden noise, a current of air, or gently touching</a:t>
            </a:r>
          </a:p>
          <a:p>
            <a:pPr>
              <a:buNone/>
            </a:pPr>
            <a:r>
              <a:rPr lang="en-US" b="1" dirty="0" smtClean="0"/>
              <a:t>     the patient, another convulsion occurs</a:t>
            </a: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The patient cannot breath because the diaphragm</a:t>
            </a:r>
          </a:p>
          <a:p>
            <a:pPr>
              <a:buNone/>
            </a:pPr>
            <a:r>
              <a:rPr lang="en-US" b="1" dirty="0" smtClean="0"/>
              <a:t>   and the thoracic  muscles   are fully contracted</a:t>
            </a:r>
          </a:p>
          <a:p>
            <a:r>
              <a:rPr lang="en-US" b="1" dirty="0" smtClean="0"/>
              <a:t>• Hypoxia causes </a:t>
            </a:r>
            <a:r>
              <a:rPr lang="en-US" b="1" dirty="0" err="1" smtClean="0"/>
              <a:t>medullary</a:t>
            </a:r>
            <a:r>
              <a:rPr lang="en-US" b="1" dirty="0" smtClean="0"/>
              <a:t> paralysis and death</a:t>
            </a:r>
          </a:p>
          <a:p>
            <a:r>
              <a:rPr lang="en-US" b="1" dirty="0" smtClean="0"/>
              <a:t>• In non fatal cases interval b/w convulsions become  longer and the spasm less, until these entirely stop  within 12 to 24 hrs, and recovery takes place in a day or two</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t> </a:t>
            </a:r>
            <a:r>
              <a:rPr lang="en-US" b="1" dirty="0" smtClean="0"/>
              <a:t>Botanical Name: </a:t>
            </a:r>
            <a:r>
              <a:rPr lang="en-US" b="1" i="1" dirty="0" err="1" smtClean="0"/>
              <a:t>Strychnos</a:t>
            </a:r>
            <a:r>
              <a:rPr lang="en-US" b="1" i="1" dirty="0" smtClean="0"/>
              <a:t> </a:t>
            </a:r>
            <a:r>
              <a:rPr lang="en-US" b="1" i="1" dirty="0" err="1" smtClean="0"/>
              <a:t>nux</a:t>
            </a:r>
            <a:r>
              <a:rPr lang="en-US" b="1" i="1" dirty="0" smtClean="0"/>
              <a:t>-vomica Linn. </a:t>
            </a:r>
          </a:p>
          <a:p>
            <a:endParaRPr lang="en-US" b="1" i="1" dirty="0" smtClean="0"/>
          </a:p>
          <a:p>
            <a:r>
              <a:rPr lang="en-US" b="1" dirty="0" smtClean="0"/>
              <a:t>Family:  </a:t>
            </a:r>
            <a:r>
              <a:rPr lang="en-US" b="1" dirty="0" err="1" smtClean="0"/>
              <a:t>Loganiaceae</a:t>
            </a:r>
            <a:endParaRPr lang="en-US" b="1" dirty="0" smtClean="0"/>
          </a:p>
          <a:p>
            <a:r>
              <a:rPr lang="en-US" b="1" dirty="0" smtClean="0"/>
              <a:t>Common Names: Nux-vomica, Poison Nut, Snake-wood, Strychnine Tree, Quaker Buttons, </a:t>
            </a:r>
            <a:r>
              <a:rPr lang="en-US" b="1" dirty="0" err="1" smtClean="0"/>
              <a:t>Yetti</a:t>
            </a:r>
            <a:r>
              <a:rPr lang="en-US" b="1" dirty="0" smtClean="0"/>
              <a:t> (Tamil), </a:t>
            </a:r>
            <a:r>
              <a:rPr lang="en-US" b="1" dirty="0" err="1" smtClean="0"/>
              <a:t>Kanjiram</a:t>
            </a:r>
            <a:r>
              <a:rPr lang="en-US" b="1" dirty="0" smtClean="0"/>
              <a:t> (</a:t>
            </a:r>
            <a:r>
              <a:rPr lang="en-US" b="1" dirty="0" err="1" smtClean="0"/>
              <a:t>Malayalm</a:t>
            </a:r>
            <a:r>
              <a:rPr lang="en-US" b="1" dirty="0" smtClean="0"/>
              <a:t>) </a:t>
            </a:r>
          </a:p>
          <a:p>
            <a:r>
              <a:rPr lang="en-US" b="1" dirty="0" smtClean="0"/>
              <a:t>Part used : Dried seeds(nut)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b="1" dirty="0" smtClean="0"/>
          </a:p>
          <a:p>
            <a:r>
              <a:rPr lang="en-US" b="1" dirty="0" smtClean="0"/>
              <a:t>FATAL DOSE :    50‐100MG, OR ONE CRUSHED SEED</a:t>
            </a:r>
          </a:p>
          <a:p>
            <a:endParaRPr lang="en-US" b="1" dirty="0" smtClean="0"/>
          </a:p>
          <a:p>
            <a:endParaRPr lang="en-US" b="1" dirty="0" smtClean="0"/>
          </a:p>
          <a:p>
            <a:r>
              <a:rPr lang="en-US" b="1" dirty="0" smtClean="0"/>
              <a:t>FATAL PERIOD:     1‐2 HRS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PATHOPHYSIOLOGICAL ACTION</a:t>
            </a:r>
            <a:endParaRPr lang="en-US" b="1" dirty="0"/>
          </a:p>
        </p:txBody>
      </p:sp>
      <p:sp>
        <p:nvSpPr>
          <p:cNvPr id="3" name="Content Placeholder 2"/>
          <p:cNvSpPr>
            <a:spLocks noGrp="1"/>
          </p:cNvSpPr>
          <p:nvPr>
            <p:ph idx="1"/>
          </p:nvPr>
        </p:nvSpPr>
        <p:spPr/>
        <p:txBody>
          <a:bodyPr>
            <a:normAutofit/>
          </a:bodyPr>
          <a:lstStyle/>
          <a:p>
            <a:pPr>
              <a:buNone/>
            </a:pPr>
            <a:endParaRPr lang="en-US" b="1" dirty="0" smtClean="0"/>
          </a:p>
          <a:p>
            <a:r>
              <a:rPr lang="en-US" b="1" dirty="0" smtClean="0"/>
              <a:t>• Competitively blocks ventral horn motor neuron and postganglionic receptor sites in the spinal cord and  prevent the effect of </a:t>
            </a:r>
            <a:r>
              <a:rPr lang="en-US" b="1" dirty="0" smtClean="0">
                <a:solidFill>
                  <a:srgbClr val="FF0000"/>
                </a:solidFill>
              </a:rPr>
              <a:t>GLYCINE  </a:t>
            </a:r>
            <a:r>
              <a:rPr lang="en-US" b="1" dirty="0" smtClean="0"/>
              <a:t>and produces paralysis</a:t>
            </a:r>
          </a:p>
          <a:p>
            <a:r>
              <a:rPr lang="en-US" b="1" dirty="0" smtClean="0"/>
              <a:t>• Widespread inhibition in the spinal cord results in      </a:t>
            </a:r>
            <a:r>
              <a:rPr lang="en-US" b="1" dirty="0" smtClean="0">
                <a:solidFill>
                  <a:srgbClr val="FF0000"/>
                </a:solidFill>
              </a:rPr>
              <a:t>“release” excitation</a:t>
            </a:r>
          </a:p>
          <a:p>
            <a:r>
              <a:rPr lang="en-US" b="1" dirty="0" smtClean="0"/>
              <a:t>• Action in anterior horn cells</a:t>
            </a:r>
          </a:p>
          <a:p>
            <a:r>
              <a:rPr lang="en-US" b="1" dirty="0" smtClean="0"/>
              <a:t>• It stimulates the cerebral cortex and produces hyper-reflexes  and senses become acute</a:t>
            </a:r>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b="1" dirty="0" smtClean="0"/>
              <a:t>Sensory Nerves :  Extreme </a:t>
            </a:r>
            <a:r>
              <a:rPr lang="en-US" b="1" dirty="0" err="1" smtClean="0"/>
              <a:t>hyperaesthesia</a:t>
            </a:r>
            <a:r>
              <a:rPr lang="en-US" b="1" dirty="0" smtClean="0"/>
              <a:t> </a:t>
            </a:r>
          </a:p>
          <a:p>
            <a:r>
              <a:rPr lang="en-US" b="1" dirty="0" smtClean="0"/>
              <a:t>Motor nerves : Paralysis</a:t>
            </a:r>
          </a:p>
          <a:p>
            <a:r>
              <a:rPr lang="en-US" b="1" dirty="0" smtClean="0"/>
              <a:t>Senses : vision increased, hearing augmented, sense of smell increased</a:t>
            </a:r>
          </a:p>
          <a:p>
            <a:r>
              <a:rPr lang="en-US" b="1" dirty="0" smtClean="0"/>
              <a:t>GIT : Increased appetite, vomiting, </a:t>
            </a:r>
            <a:r>
              <a:rPr lang="en-US" b="1" dirty="0" err="1" smtClean="0"/>
              <a:t>gastralgia</a:t>
            </a:r>
            <a:endParaRPr lang="en-US" b="1" dirty="0" smtClean="0"/>
          </a:p>
          <a:p>
            <a:r>
              <a:rPr lang="en-US" b="1" dirty="0" smtClean="0"/>
              <a:t>Male sexual organs : Increased sexual desire, Impotency</a:t>
            </a:r>
          </a:p>
          <a:p>
            <a:r>
              <a:rPr lang="en-US" b="1" dirty="0" smtClean="0"/>
              <a:t>Female sexual organs : Menses appear too soon and last too long</a:t>
            </a:r>
            <a:endParaRPr lang="en-IN"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PHARMACOLOGICAL ACTION</a:t>
            </a:r>
            <a:endParaRPr lang="en-US" b="1" dirty="0"/>
          </a:p>
        </p:txBody>
      </p:sp>
      <p:sp>
        <p:nvSpPr>
          <p:cNvPr id="3" name="Content Placeholder 2"/>
          <p:cNvSpPr>
            <a:spLocks noGrp="1"/>
          </p:cNvSpPr>
          <p:nvPr>
            <p:ph idx="1"/>
          </p:nvPr>
        </p:nvSpPr>
        <p:spPr/>
        <p:txBody>
          <a:bodyPr>
            <a:normAutofit/>
          </a:bodyPr>
          <a:lstStyle/>
          <a:p>
            <a:pPr>
              <a:buNone/>
            </a:pPr>
            <a:r>
              <a:rPr lang="en-US" sz="3200" b="1" dirty="0" smtClean="0"/>
              <a:t>  2  TYPES  OF ACTION</a:t>
            </a:r>
          </a:p>
          <a:p>
            <a:pPr marL="514350" indent="-514350"/>
            <a:r>
              <a:rPr lang="en-US" sz="3200" b="1" dirty="0" smtClean="0"/>
              <a:t>Hyper – </a:t>
            </a:r>
            <a:r>
              <a:rPr lang="en-US" sz="3200" b="1" dirty="0" err="1" smtClean="0"/>
              <a:t>reflexia</a:t>
            </a:r>
            <a:r>
              <a:rPr lang="en-US" sz="3200" b="1" dirty="0" smtClean="0"/>
              <a:t>  produces oversensitivity, irritability, convulsions, neuralgia, fainting, hysteria, suicidal tendency</a:t>
            </a:r>
          </a:p>
          <a:p>
            <a:pPr marL="514350" indent="-514350"/>
            <a:r>
              <a:rPr lang="en-US" sz="3200" b="1" dirty="0" smtClean="0"/>
              <a:t>Paralysis and exhaustion due to blocking action of neurotransmitters</a:t>
            </a:r>
            <a:endParaRPr lang="en-US" sz="32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a:bodyPr>
          <a:lstStyle/>
          <a:p>
            <a:r>
              <a:rPr lang="en-US" sz="3200" b="1" dirty="0" smtClean="0"/>
              <a:t>Is a stomachic tonic, increasing the </a:t>
            </a:r>
            <a:r>
              <a:rPr lang="en-US" sz="3200" b="1" dirty="0" err="1" smtClean="0"/>
              <a:t>vascularity</a:t>
            </a:r>
            <a:r>
              <a:rPr lang="en-US" sz="3200" b="1" dirty="0" smtClean="0"/>
              <a:t> of the gastric mucosa</a:t>
            </a:r>
          </a:p>
          <a:p>
            <a:r>
              <a:rPr lang="en-US" sz="3200" b="1" dirty="0" smtClean="0"/>
              <a:t>Increases the gastric juice secretion</a:t>
            </a:r>
          </a:p>
          <a:p>
            <a:r>
              <a:rPr lang="en-US" sz="3200" b="1" dirty="0" smtClean="0"/>
              <a:t>Increases </a:t>
            </a:r>
            <a:r>
              <a:rPr lang="en-US" sz="3200" b="1" dirty="0" err="1" smtClean="0"/>
              <a:t>biliary</a:t>
            </a:r>
            <a:r>
              <a:rPr lang="en-US" sz="3200" b="1" dirty="0" smtClean="0"/>
              <a:t> and pancreatic juice secretion</a:t>
            </a:r>
          </a:p>
          <a:p>
            <a:r>
              <a:rPr lang="en-US" sz="3200" b="1" dirty="0" smtClean="0"/>
              <a:t>It deranges digestion</a:t>
            </a:r>
          </a:p>
          <a:p>
            <a:r>
              <a:rPr lang="en-US" sz="3200" b="1" dirty="0" smtClean="0"/>
              <a:t>Stimulates the peristalsis of the intestine and renders them irregular  and produces constipation</a:t>
            </a:r>
            <a:endParaRPr lang="en-US" sz="32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DRUG PICTURE</a:t>
            </a:r>
            <a:endParaRPr lang="en-US" dirty="0"/>
          </a:p>
        </p:txBody>
      </p:sp>
      <p:sp>
        <p:nvSpPr>
          <p:cNvPr id="3" name="Content Placeholder 2"/>
          <p:cNvSpPr>
            <a:spLocks noGrp="1"/>
          </p:cNvSpPr>
          <p:nvPr>
            <p:ph idx="1"/>
          </p:nvPr>
        </p:nvSpPr>
        <p:spPr>
          <a:xfrm>
            <a:off x="457200" y="1935480"/>
            <a:ext cx="8229600" cy="4693920"/>
          </a:xfrm>
        </p:spPr>
        <p:txBody>
          <a:bodyPr>
            <a:normAutofit/>
          </a:bodyPr>
          <a:lstStyle/>
          <a:p>
            <a:r>
              <a:rPr lang="en-US" b="1" dirty="0" smtClean="0"/>
              <a:t>Adapted to thin, irritable, careful, zealous persons with dark hair and bilious or sanguine temperament. </a:t>
            </a:r>
            <a:r>
              <a:rPr lang="en-US" b="1" i="1" dirty="0" smtClean="0"/>
              <a:t>Disposed to be quarrelsome, spiteful, malicious; nervous and melancholic.</a:t>
            </a:r>
            <a:endParaRPr lang="en-US" b="1" dirty="0" smtClean="0"/>
          </a:p>
          <a:p>
            <a:pPr lvl="0"/>
            <a:r>
              <a:rPr lang="en-US" b="1" dirty="0" smtClean="0"/>
              <a:t>Debauchers of a thin, irritable, nervous disposition : prone to indigestion and </a:t>
            </a:r>
            <a:r>
              <a:rPr lang="en-US" b="1" dirty="0" err="1" smtClean="0"/>
              <a:t>haemorrhoids</a:t>
            </a:r>
            <a:r>
              <a:rPr lang="en-US" b="1" dirty="0" smtClean="0"/>
              <a:t> </a:t>
            </a:r>
            <a:r>
              <a:rPr lang="en-US" dirty="0" smtClean="0"/>
              <a:t>.</a:t>
            </a:r>
          </a:p>
          <a:p>
            <a:pPr lvl="0"/>
            <a:r>
              <a:rPr lang="en-US" dirty="0" smtClean="0"/>
              <a:t>“</a:t>
            </a:r>
            <a:r>
              <a:rPr lang="en-US" b="1" dirty="0" smtClean="0">
                <a:solidFill>
                  <a:srgbClr val="FF0000"/>
                </a:solidFill>
              </a:rPr>
              <a:t>Nux is chiefly successful with persons of an ardent character; of an irritable, impatient temperament, disposed to anger, spite or deception.”-Hahnemann</a:t>
            </a:r>
            <a:r>
              <a:rPr lang="en-US" b="1" dirty="0" smtClean="0"/>
              <a:t>.</a:t>
            </a: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15000"/>
          </a:xfrm>
        </p:spPr>
        <p:txBody>
          <a:bodyPr>
            <a:normAutofit/>
          </a:bodyPr>
          <a:lstStyle/>
          <a:p>
            <a:pPr lvl="0"/>
            <a:r>
              <a:rPr lang="en-US" b="1" dirty="0" smtClean="0">
                <a:solidFill>
                  <a:srgbClr val="FF0000"/>
                </a:solidFill>
              </a:rPr>
              <a:t>Anxiety with irritability </a:t>
            </a:r>
            <a:r>
              <a:rPr lang="en-US" b="1" dirty="0" smtClean="0"/>
              <a:t>and inclination to commit suicide, but is afraid to die.</a:t>
            </a:r>
          </a:p>
          <a:p>
            <a:pPr lvl="0"/>
            <a:r>
              <a:rPr lang="en-US" b="1" dirty="0" smtClean="0">
                <a:solidFill>
                  <a:srgbClr val="FF0000"/>
                </a:solidFill>
              </a:rPr>
              <a:t>Hypochondriac</a:t>
            </a:r>
            <a:r>
              <a:rPr lang="en-US" b="1" dirty="0" smtClean="0"/>
              <a:t>: literary, studious persons, who are too much at home, suffer from want of exercise, with gastric, abdominal complaints and costiveness; especially in drunkards.</a:t>
            </a:r>
          </a:p>
          <a:p>
            <a:pPr lvl="0"/>
            <a:r>
              <a:rPr lang="en-US" b="1" dirty="0" smtClean="0">
                <a:solidFill>
                  <a:srgbClr val="FF0000"/>
                </a:solidFill>
              </a:rPr>
              <a:t>Oversensitive</a:t>
            </a:r>
            <a:r>
              <a:rPr lang="en-US" b="1" dirty="0" smtClean="0"/>
              <a:t>: to external impressions; to noise, odors, light or music ; trifling ailments are unbearable ; every harmless word offends .</a:t>
            </a:r>
          </a:p>
          <a:p>
            <a:pPr lvl="0"/>
            <a:r>
              <a:rPr lang="en-US" b="1" dirty="0" smtClean="0"/>
              <a:t>Persons who are very particular, careful, but inclined to become easily excited or angered: irascible and tenacious.</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solidFill>
                  <a:srgbClr val="FF0000"/>
                </a:solidFill>
              </a:rPr>
              <a:t>Bad effects of </a:t>
            </a:r>
            <a:r>
              <a:rPr lang="en-US" b="1" dirty="0" smtClean="0"/>
              <a:t>: </a:t>
            </a:r>
          </a:p>
          <a:p>
            <a:pPr>
              <a:buNone/>
            </a:pPr>
            <a:r>
              <a:rPr lang="en-US" b="1" dirty="0" smtClean="0"/>
              <a:t>   coffee, tobacco, alcoholic stimulants; highly spiced or seasoned food; over-eating (ant. c.); long-continued mental over-exertion; sedentary habits; loss of sleep ; aromatic or patent medicine; sitting on cold stones, especially in warm weather</a:t>
            </a:r>
            <a:endParaRPr lang="en-US"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smtClean="0"/>
              <a:t>Convulsions,  with consciousness ; &lt;  anger,  emotion, touch, motion</a:t>
            </a:r>
            <a:endParaRPr lang="en-US" dirty="0" smtClean="0"/>
          </a:p>
          <a:p>
            <a:pPr lvl="0"/>
            <a:endParaRPr lang="en-US" dirty="0" smtClean="0"/>
          </a:p>
          <a:p>
            <a:pPr lvl="0"/>
            <a:r>
              <a:rPr lang="en-US" b="1" dirty="0" smtClean="0"/>
              <a:t>Pains are tingling, sticking, hard, aching, worse from motion and contact.</a:t>
            </a:r>
          </a:p>
          <a:p>
            <a:endParaRPr lang="en-US" b="1" dirty="0" smtClean="0"/>
          </a:p>
          <a:p>
            <a:r>
              <a:rPr lang="en-US" b="1" dirty="0" smtClean="0"/>
              <a:t>Tendency to faint   from odors; in morning; after eating; after every labor pain.</a:t>
            </a:r>
            <a:endParaRPr lang="en-US"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smtClean="0"/>
              <a:t>Cannot keep from falling asleep in the evening while sitting or reading hours before bedtime, and awakes at 3 or 4 a.m. ; falls into a dreamy sleep at daybreak from which he is hard to arouse, and then feels tired and weak</a:t>
            </a:r>
          </a:p>
          <a:p>
            <a:r>
              <a:rPr lang="en-US" b="1" dirty="0" smtClean="0">
                <a:solidFill>
                  <a:srgbClr val="FF0000"/>
                </a:solidFill>
              </a:rPr>
              <a:t>Catarrh</a:t>
            </a:r>
            <a:r>
              <a:rPr lang="en-US" b="1" dirty="0" smtClean="0"/>
              <a:t>: snuffles of infants ; </a:t>
            </a:r>
            <a:r>
              <a:rPr lang="en-US" b="1" dirty="0" err="1" smtClean="0"/>
              <a:t>coryza</a:t>
            </a:r>
            <a:r>
              <a:rPr lang="en-US" b="1" dirty="0" smtClean="0"/>
              <a:t>, dry at night, fluent by day; &lt; in warm room, &gt;&gt; in cold air; from sitting in cold places, on stone steps.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NUX VOMICA</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295400" y="1828801"/>
            <a:ext cx="6858000" cy="4572000"/>
          </a:xfrm>
          <a:prstGeom prst="rect">
            <a:avLst/>
          </a:prstGeom>
          <a:noFill/>
          <a:ln w="9525">
            <a:noFill/>
            <a:miter lim="800000"/>
            <a:headEnd/>
            <a:tailEnd/>
          </a:ln>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0"/>
            <a:r>
              <a:rPr lang="en-US" b="1" dirty="0" smtClean="0"/>
              <a:t>Eructation: sour, bitter; nausea and vomiting every morning with depression of spirits; after eating.</a:t>
            </a:r>
          </a:p>
          <a:p>
            <a:pPr lvl="0"/>
            <a:r>
              <a:rPr lang="en-US" b="1" i="1" dirty="0" smtClean="0"/>
              <a:t>Nausea: constant; after eating; in morning; from smoking; and feels “if  could only vomit </a:t>
            </a:r>
            <a:r>
              <a:rPr lang="en-US" b="1" i="1" dirty="0" err="1" smtClean="0"/>
              <a:t>i</a:t>
            </a:r>
            <a:r>
              <a:rPr lang="en-US" b="1" i="1" dirty="0" smtClean="0"/>
              <a:t> would be so much better.”</a:t>
            </a:r>
            <a:endParaRPr lang="en-US" b="1" dirty="0" smtClean="0"/>
          </a:p>
          <a:p>
            <a:pPr lvl="0"/>
            <a:r>
              <a:rPr lang="en-US" b="1" dirty="0" smtClean="0">
                <a:solidFill>
                  <a:srgbClr val="FF0000"/>
                </a:solidFill>
              </a:rPr>
              <a:t>Stomach </a:t>
            </a:r>
            <a:r>
              <a:rPr lang="en-US" b="1" dirty="0" smtClean="0"/>
              <a:t>:</a:t>
            </a:r>
            <a:r>
              <a:rPr lang="en-US" dirty="0" smtClean="0"/>
              <a:t> </a:t>
            </a:r>
            <a:r>
              <a:rPr lang="en-US" b="1" dirty="0" smtClean="0"/>
              <a:t>pressure an hour or two after eating as from a stone ; </a:t>
            </a:r>
            <a:r>
              <a:rPr lang="en-US" b="1" dirty="0" err="1" smtClean="0"/>
              <a:t>pyrosis</a:t>
            </a:r>
            <a:r>
              <a:rPr lang="en-US" b="1" dirty="0" smtClean="0"/>
              <a:t>, tightness, must loosen clothing; cannot use the mind for two or three hours after a meal; sleepy after dinner; from anxiety, worry, brandy, coffee, drugs, night watching, high living, etc.</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i="1" dirty="0" smtClean="0">
                <a:solidFill>
                  <a:srgbClr val="FF0000"/>
                </a:solidFill>
              </a:rPr>
              <a:t>Constipation</a:t>
            </a:r>
            <a:r>
              <a:rPr lang="en-US" b="1" i="1" dirty="0" smtClean="0"/>
              <a:t>; with frequent unsuccessful desire, passing small quantities of </a:t>
            </a:r>
            <a:r>
              <a:rPr lang="en-US" b="1" i="1" dirty="0" err="1" smtClean="0"/>
              <a:t>faeces</a:t>
            </a:r>
            <a:r>
              <a:rPr lang="en-US" b="1" i="1" dirty="0" smtClean="0"/>
              <a:t> ; sensation as if not finished</a:t>
            </a:r>
            <a:r>
              <a:rPr lang="en-US" b="1" dirty="0" smtClean="0"/>
              <a:t>.</a:t>
            </a:r>
          </a:p>
          <a:p>
            <a:pPr lvl="0"/>
            <a:r>
              <a:rPr lang="en-US" b="1" dirty="0" smtClean="0"/>
              <a:t>Frequent desire for stool; anxious, ineffectual, &gt; for a time after stool; in morning after rising; after mental exertion </a:t>
            </a:r>
          </a:p>
          <a:p>
            <a:pPr lvl="0"/>
            <a:r>
              <a:rPr lang="en-US" b="1" dirty="0" smtClean="0"/>
              <a:t>Alternate constipation and </a:t>
            </a:r>
            <a:r>
              <a:rPr lang="en-US" b="1" dirty="0" err="1" smtClean="0"/>
              <a:t>diarrhoea</a:t>
            </a:r>
            <a:r>
              <a:rPr lang="en-US" b="1" dirty="0" smtClean="0"/>
              <a:t>   in persons who have taken purgatives all their lives.</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smtClean="0">
                <a:solidFill>
                  <a:srgbClr val="FF0000"/>
                </a:solidFill>
              </a:rPr>
              <a:t>Menses</a:t>
            </a:r>
            <a:r>
              <a:rPr lang="en-US" b="1" dirty="0" smtClean="0"/>
              <a:t> : too early, profuse, lasts too long; or keeping on several days longer, with complaints at onset and remaining after; every two weeks; irregular, never at right time; stopping and starting again (sulph.); during and after, &lt; of old symptoms.</a:t>
            </a:r>
          </a:p>
          <a:p>
            <a:pPr lvl="0"/>
            <a:endParaRPr lang="en-US" b="1" dirty="0" smtClean="0"/>
          </a:p>
          <a:p>
            <a:pPr lvl="0"/>
            <a:r>
              <a:rPr lang="en-US" b="1" dirty="0" smtClean="0">
                <a:solidFill>
                  <a:srgbClr val="FF0000"/>
                </a:solidFill>
              </a:rPr>
              <a:t>Labor pains </a:t>
            </a:r>
            <a:r>
              <a:rPr lang="en-US" b="1" dirty="0" smtClean="0"/>
              <a:t>: violent,  spasmodic; cause urging to stool or to urinate; &lt; in back; prefers a warm room.</a:t>
            </a:r>
          </a:p>
          <a:p>
            <a:endParaRPr lang="en-US"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smtClean="0"/>
              <a:t>Strangulated hernia, especially umbilical.</a:t>
            </a:r>
            <a:endParaRPr lang="en-US" dirty="0" smtClean="0"/>
          </a:p>
          <a:p>
            <a:pPr lvl="0"/>
            <a:r>
              <a:rPr lang="en-US" i="1" dirty="0" smtClean="0"/>
              <a:t>Backache: must sit up or turn over in bed; lumbago; from sexual weakness, from masturbation.</a:t>
            </a:r>
            <a:endParaRPr lang="en-US" dirty="0" smtClean="0"/>
          </a:p>
          <a:p>
            <a:pPr lvl="0"/>
            <a:r>
              <a:rPr lang="en-US" dirty="0" smtClean="0"/>
              <a:t>Repugnance to cold or to cold air; </a:t>
            </a:r>
            <a:r>
              <a:rPr lang="en-US" b="1" dirty="0" smtClean="0"/>
              <a:t>chilly, on least movement</a:t>
            </a:r>
            <a:r>
              <a:rPr lang="en-US" dirty="0" smtClean="0"/>
              <a:t>; from being uncovered; </a:t>
            </a:r>
            <a:r>
              <a:rPr lang="en-US" b="1" dirty="0" smtClean="0"/>
              <a:t>must be covered in every stage of fever- chill, heat or sweat.</a:t>
            </a:r>
          </a:p>
          <a:p>
            <a:r>
              <a:rPr lang="en-US" dirty="0" smtClean="0"/>
              <a:t>Fever : great heat, whole body burning hot (</a:t>
            </a:r>
            <a:r>
              <a:rPr lang="en-US" dirty="0" err="1" smtClean="0"/>
              <a:t>acon</a:t>
            </a:r>
            <a:r>
              <a:rPr lang="en-US" dirty="0" smtClean="0"/>
              <a:t>.), face red and hot (bell.), yet patient cannot move or uncover without being chilly.</a:t>
            </a:r>
          </a:p>
          <a:p>
            <a:pPr lvl="0"/>
            <a:endParaRPr lang="en-US" dirty="0" smtClean="0"/>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r>
              <a:rPr lang="en-US" b="1" dirty="0" smtClean="0"/>
              <a:t>Relations</a:t>
            </a:r>
            <a:r>
              <a:rPr lang="en-US" dirty="0" smtClean="0"/>
              <a:t>. Complementary : </a:t>
            </a:r>
            <a:r>
              <a:rPr lang="en-US" dirty="0" err="1" smtClean="0"/>
              <a:t>sulphur</a:t>
            </a:r>
            <a:r>
              <a:rPr lang="en-US" dirty="0" smtClean="0"/>
              <a:t> in nearly all diseases.</a:t>
            </a:r>
          </a:p>
          <a:p>
            <a:pPr lvl="0"/>
            <a:r>
              <a:rPr lang="en-US" b="1" i="1" dirty="0" smtClean="0"/>
              <a:t>Nux should be given on retiring or, what is better, several hours before going to bed; it acts best during repose of mind and body</a:t>
            </a:r>
            <a:r>
              <a:rPr lang="en-US" i="1" dirty="0" smtClean="0"/>
              <a:t>.</a:t>
            </a:r>
            <a:endParaRPr lang="en-US" dirty="0" smtClean="0"/>
          </a:p>
          <a:p>
            <a:pPr lvl="0"/>
            <a:r>
              <a:rPr lang="en-US" b="1" dirty="0" smtClean="0"/>
              <a:t>Aggravation.</a:t>
            </a:r>
            <a:r>
              <a:rPr lang="en-US" dirty="0" smtClean="0"/>
              <a:t> Morning; waking at 4 a.m. ; mental exertion; after eating or over-eating; touch, noise, anger, spices, narcotics, dry weather; in cold air.</a:t>
            </a:r>
          </a:p>
          <a:p>
            <a:pPr lvl="0"/>
            <a:r>
              <a:rPr lang="en-US" b="1" dirty="0" smtClean="0"/>
              <a:t>Amelioration.</a:t>
            </a:r>
            <a:r>
              <a:rPr lang="en-US" dirty="0" smtClean="0"/>
              <a:t> In evening, while at rest; lying down, and in damp wet weather .</a:t>
            </a:r>
          </a:p>
          <a:p>
            <a:r>
              <a:rPr lang="en-US" dirty="0" smtClean="0"/>
              <a:t>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b="1" dirty="0" smtClean="0"/>
              <a:t>Morphological characteristics </a:t>
            </a:r>
            <a:endParaRPr lang="en-US" dirty="0"/>
          </a:p>
        </p:txBody>
      </p:sp>
      <p:sp>
        <p:nvSpPr>
          <p:cNvPr id="3" name="Content Placeholder 2"/>
          <p:cNvSpPr>
            <a:spLocks noGrp="1"/>
          </p:cNvSpPr>
          <p:nvPr>
            <p:ph idx="1"/>
          </p:nvPr>
        </p:nvSpPr>
        <p:spPr/>
        <p:txBody>
          <a:bodyPr/>
          <a:lstStyle/>
          <a:p>
            <a:endParaRPr lang="en-US" dirty="0" smtClean="0"/>
          </a:p>
          <a:p>
            <a:pPr algn="just"/>
            <a:r>
              <a:rPr lang="en-US" dirty="0" smtClean="0"/>
              <a:t> </a:t>
            </a:r>
            <a:r>
              <a:rPr lang="en-US" b="1" i="1" dirty="0" err="1" smtClean="0"/>
              <a:t>Strychnos</a:t>
            </a:r>
            <a:r>
              <a:rPr lang="en-US" b="1" i="1" dirty="0" smtClean="0"/>
              <a:t> species is a medium-sized, deciduous tree, with fairly straight and cylindrical  and dark-grey or yellowish-grey bark with minute tubercles. The </a:t>
            </a:r>
            <a:r>
              <a:rPr lang="en-US" b="1" i="1" dirty="0" err="1" smtClean="0"/>
              <a:t>nux</a:t>
            </a:r>
            <a:r>
              <a:rPr lang="en-US" b="1" i="1" dirty="0" smtClean="0"/>
              <a:t> vomica grows as tall as 49.2 ft (15 m). </a:t>
            </a:r>
          </a:p>
          <a:p>
            <a:pPr algn="just"/>
            <a:r>
              <a:rPr lang="en-US" b="1" i="1" dirty="0" smtClean="0"/>
              <a:t>LEAVES :The </a:t>
            </a:r>
            <a:r>
              <a:rPr lang="en-US" b="1" i="1" dirty="0" err="1" smtClean="0"/>
              <a:t>nux</a:t>
            </a:r>
            <a:r>
              <a:rPr lang="en-US" b="1" i="1" dirty="0" smtClean="0"/>
              <a:t> vomica has roundish, opposite leaves and attractive white flowers. Leaves are simple, opposite, orbicular to ovate, 6–12 cm long and 6–10 cm broad, glabrous, and five-nerved.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r>
              <a:rPr lang="en-US" dirty="0" smtClean="0">
                <a:solidFill>
                  <a:srgbClr val="FF0000"/>
                </a:solidFill>
              </a:rPr>
              <a:t> </a:t>
            </a:r>
            <a:r>
              <a:rPr lang="en-US" b="1" dirty="0" smtClean="0">
                <a:solidFill>
                  <a:srgbClr val="FF0000"/>
                </a:solidFill>
              </a:rPr>
              <a:t>FLOWERS </a:t>
            </a:r>
            <a:r>
              <a:rPr lang="en-US" b="1" dirty="0" smtClean="0"/>
              <a:t>of </a:t>
            </a:r>
            <a:r>
              <a:rPr lang="en-US" b="1" dirty="0" err="1" smtClean="0"/>
              <a:t>kuchila</a:t>
            </a:r>
            <a:r>
              <a:rPr lang="en-US" b="1" dirty="0" smtClean="0"/>
              <a:t> are white or greenish white and fragrant. </a:t>
            </a:r>
          </a:p>
          <a:p>
            <a:r>
              <a:rPr lang="en-US" b="1" dirty="0" smtClean="0"/>
              <a:t> The roughly spherical </a:t>
            </a:r>
            <a:r>
              <a:rPr lang="en-US" b="1" dirty="0" smtClean="0">
                <a:solidFill>
                  <a:srgbClr val="FF0000"/>
                </a:solidFill>
              </a:rPr>
              <a:t>FRUITS</a:t>
            </a:r>
            <a:r>
              <a:rPr lang="en-US" b="1" dirty="0" smtClean="0"/>
              <a:t> of the </a:t>
            </a:r>
            <a:r>
              <a:rPr lang="en-US" b="1" dirty="0" err="1" smtClean="0"/>
              <a:t>nux</a:t>
            </a:r>
            <a:r>
              <a:rPr lang="en-US" b="1" dirty="0" smtClean="0"/>
              <a:t> vomica are large hard-</a:t>
            </a:r>
            <a:r>
              <a:rPr lang="en-US" b="1" dirty="0" err="1" smtClean="0"/>
              <a:t>rinded</a:t>
            </a:r>
            <a:r>
              <a:rPr lang="en-US" b="1" dirty="0" smtClean="0"/>
              <a:t> berries that contain three to eight round, flattened, grayish seeds. </a:t>
            </a:r>
          </a:p>
          <a:p>
            <a:r>
              <a:rPr lang="en-US" b="1" dirty="0" smtClean="0"/>
              <a:t>. Fruit is an indehiscent berry, 5–6 cm in diameter, thick shelled, orange- red when ripe with fleshy pulp. </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dirty="0" smtClean="0"/>
          </a:p>
          <a:p>
            <a:endParaRPr lang="en-US" b="1" dirty="0" smtClean="0"/>
          </a:p>
          <a:p>
            <a:r>
              <a:rPr lang="en-US" b="1" dirty="0" smtClean="0">
                <a:solidFill>
                  <a:srgbClr val="FF0000"/>
                </a:solidFill>
              </a:rPr>
              <a:t>SEEDS </a:t>
            </a:r>
            <a:r>
              <a:rPr lang="en-US" b="1" dirty="0" smtClean="0"/>
              <a:t>are discoid, compressed, and coin like, concave on one side and convex on the other, and covered with fine grey silky hairs. Flowering occurs from March to May and fruits mature up to December. </a:t>
            </a:r>
          </a:p>
          <a:p>
            <a:r>
              <a:rPr lang="en-US" b="1" dirty="0" smtClean="0">
                <a:solidFill>
                  <a:srgbClr val="FF0000"/>
                </a:solidFill>
              </a:rPr>
              <a:t>SEEDS </a:t>
            </a:r>
            <a:r>
              <a:rPr lang="en-US" b="1" dirty="0" smtClean="0"/>
              <a:t> covered with silky hairs, are known as strychnine nuts, and are hard and extremely bitter in taste</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rPr>
              <a:t>DISTRIBUTION </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3200" b="1" i="1" dirty="0" err="1" smtClean="0"/>
              <a:t>Strychnos</a:t>
            </a:r>
            <a:r>
              <a:rPr lang="en-US" sz="3200" b="1" i="1" dirty="0" smtClean="0"/>
              <a:t> </a:t>
            </a:r>
            <a:r>
              <a:rPr lang="en-US" sz="3200" b="1" i="1" dirty="0" err="1" smtClean="0"/>
              <a:t>nux-vomica</a:t>
            </a:r>
            <a:r>
              <a:rPr lang="en-US" sz="3200" b="1" i="1" dirty="0" smtClean="0"/>
              <a:t> is the name of an evergreen tree native to south East Asia, especially India and Myanmar, and cultivated elsewhere.</a:t>
            </a:r>
          </a:p>
          <a:p>
            <a:r>
              <a:rPr lang="en-US" sz="3200" b="1" i="1" dirty="0" smtClean="0"/>
              <a:t>The species is indigenous to India and is distributed in moist deciduous forests throughout the tropical India </a:t>
            </a:r>
          </a:p>
          <a:p>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NUX VOMICA FLOWER</a:t>
            </a:r>
            <a:endParaRPr lang="en-US" b="1" dirty="0"/>
          </a:p>
        </p:txBody>
      </p:sp>
      <p:pic>
        <p:nvPicPr>
          <p:cNvPr id="2050" name="Picture 2"/>
          <p:cNvPicPr>
            <a:picLocks noGrp="1" noChangeAspect="1" noChangeArrowheads="1"/>
          </p:cNvPicPr>
          <p:nvPr>
            <p:ph idx="1"/>
          </p:nvPr>
        </p:nvPicPr>
        <p:blipFill>
          <a:blip r:embed="rId2"/>
          <a:srcRect/>
          <a:stretch>
            <a:fillRect/>
          </a:stretch>
        </p:blipFill>
        <p:spPr bwMode="auto">
          <a:xfrm>
            <a:off x="1676400" y="1981200"/>
            <a:ext cx="6477000" cy="47244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NUX VOMICA LEAF</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219200" y="1828800"/>
            <a:ext cx="7010400" cy="5029200"/>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186</TotalTime>
  <Words>1361</Words>
  <Application>Microsoft Office PowerPoint</Application>
  <PresentationFormat>On-screen Show (4:3)</PresentationFormat>
  <Paragraphs>144</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Flow</vt:lpstr>
      <vt:lpstr>NUX  VOMICA</vt:lpstr>
      <vt:lpstr>Slide 2</vt:lpstr>
      <vt:lpstr>NUX VOMICA</vt:lpstr>
      <vt:lpstr>  Morphological characteristics </vt:lpstr>
      <vt:lpstr>Slide 5</vt:lpstr>
      <vt:lpstr>Slide 6</vt:lpstr>
      <vt:lpstr>DISTRIBUTION </vt:lpstr>
      <vt:lpstr>NUX VOMICA FLOWER</vt:lpstr>
      <vt:lpstr>NUX VOMICA LEAF</vt:lpstr>
      <vt:lpstr>NUX VOMICA FRUIT</vt:lpstr>
      <vt:lpstr>NUX VOMICA SEED</vt:lpstr>
      <vt:lpstr>CHEMICAL CONSTITUENTS </vt:lpstr>
      <vt:lpstr>Slide 13</vt:lpstr>
      <vt:lpstr>USES</vt:lpstr>
      <vt:lpstr>ABSORPTION AND EXCRETION</vt:lpstr>
      <vt:lpstr>SIGNS AND SYMPTOMS OF POISONING</vt:lpstr>
      <vt:lpstr>Slide 17</vt:lpstr>
      <vt:lpstr>Slide 18</vt:lpstr>
      <vt:lpstr>Slide 19</vt:lpstr>
      <vt:lpstr>Slide 20</vt:lpstr>
      <vt:lpstr>PATHOPHYSIOLOGICAL ACTION</vt:lpstr>
      <vt:lpstr>Slide 22</vt:lpstr>
      <vt:lpstr>PHARMACOLOGICAL ACTION</vt:lpstr>
      <vt:lpstr>Slide 24</vt:lpstr>
      <vt:lpstr>DRUG PICTURE</vt:lpstr>
      <vt:lpstr>Slide 26</vt:lpstr>
      <vt:lpstr>Slide 27</vt:lpstr>
      <vt:lpstr>Slide 28</vt:lpstr>
      <vt:lpstr>Slide 29</vt:lpstr>
      <vt:lpstr>Slide 30</vt:lpstr>
      <vt:lpstr>Slide 31</vt:lpstr>
      <vt:lpstr>Slide 32</vt:lpstr>
      <vt:lpstr>Slide 33</vt:lpstr>
      <vt:lpstr>Slide 34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lib-4</dc:creator>
  <cp:lastModifiedBy>Windows</cp:lastModifiedBy>
  <cp:revision>47</cp:revision>
  <dcterms:created xsi:type="dcterms:W3CDTF">2015-09-10T08:54:48Z</dcterms:created>
  <dcterms:modified xsi:type="dcterms:W3CDTF">2019-05-20T04:37:27Z</dcterms:modified>
</cp:coreProperties>
</file>